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785" r:id="rId2"/>
    <p:sldId id="760" r:id="rId3"/>
    <p:sldId id="761" r:id="rId4"/>
    <p:sldId id="762" r:id="rId5"/>
    <p:sldId id="619" r:id="rId6"/>
    <p:sldId id="786" r:id="rId7"/>
    <p:sldId id="768" r:id="rId8"/>
    <p:sldId id="763" r:id="rId9"/>
    <p:sldId id="765" r:id="rId10"/>
    <p:sldId id="764" r:id="rId11"/>
    <p:sldId id="766" r:id="rId12"/>
    <p:sldId id="767" r:id="rId13"/>
    <p:sldId id="770" r:id="rId14"/>
    <p:sldId id="772" r:id="rId15"/>
    <p:sldId id="775" r:id="rId16"/>
    <p:sldId id="773" r:id="rId17"/>
    <p:sldId id="769" r:id="rId18"/>
    <p:sldId id="506" r:id="rId19"/>
    <p:sldId id="824" r:id="rId20"/>
    <p:sldId id="825" r:id="rId21"/>
    <p:sldId id="826" r:id="rId22"/>
    <p:sldId id="827" r:id="rId23"/>
    <p:sldId id="828" r:id="rId24"/>
    <p:sldId id="829" r:id="rId25"/>
    <p:sldId id="830" r:id="rId26"/>
    <p:sldId id="831" r:id="rId27"/>
    <p:sldId id="832" r:id="rId28"/>
    <p:sldId id="833" r:id="rId29"/>
    <p:sldId id="834" r:id="rId30"/>
    <p:sldId id="835" r:id="rId31"/>
    <p:sldId id="836" r:id="rId32"/>
    <p:sldId id="837" r:id="rId33"/>
    <p:sldId id="838" r:id="rId34"/>
    <p:sldId id="839" r:id="rId35"/>
    <p:sldId id="840" r:id="rId36"/>
    <p:sldId id="822" r:id="rId37"/>
    <p:sldId id="823" r:id="rId38"/>
    <p:sldId id="781" r:id="rId39"/>
    <p:sldId id="716" r:id="rId40"/>
    <p:sldId id="778" r:id="rId41"/>
    <p:sldId id="808" r:id="rId42"/>
    <p:sldId id="809" r:id="rId43"/>
    <p:sldId id="810" r:id="rId44"/>
    <p:sldId id="811" r:id="rId45"/>
    <p:sldId id="812" r:id="rId46"/>
    <p:sldId id="813" r:id="rId47"/>
    <p:sldId id="814" r:id="rId48"/>
    <p:sldId id="815" r:id="rId49"/>
    <p:sldId id="816" r:id="rId50"/>
    <p:sldId id="817" r:id="rId51"/>
    <p:sldId id="818" r:id="rId52"/>
    <p:sldId id="819" r:id="rId53"/>
    <p:sldId id="820" r:id="rId54"/>
    <p:sldId id="821" r:id="rId55"/>
    <p:sldId id="806" r:id="rId56"/>
    <p:sldId id="777" r:id="rId57"/>
    <p:sldId id="791" r:id="rId58"/>
    <p:sldId id="792" r:id="rId59"/>
    <p:sldId id="793" r:id="rId60"/>
    <p:sldId id="794" r:id="rId61"/>
    <p:sldId id="795" r:id="rId62"/>
    <p:sldId id="796" r:id="rId63"/>
    <p:sldId id="797" r:id="rId64"/>
    <p:sldId id="798" r:id="rId65"/>
    <p:sldId id="799" r:id="rId66"/>
    <p:sldId id="800" r:id="rId67"/>
    <p:sldId id="801" r:id="rId68"/>
    <p:sldId id="802" r:id="rId69"/>
    <p:sldId id="803" r:id="rId70"/>
    <p:sldId id="804" r:id="rId71"/>
    <p:sldId id="779" r:id="rId72"/>
    <p:sldId id="805" r:id="rId73"/>
    <p:sldId id="782" r:id="rId74"/>
    <p:sldId id="807" r:id="rId75"/>
    <p:sldId id="780" r:id="rId76"/>
    <p:sldId id="787" r:id="rId77"/>
    <p:sldId id="783" r:id="rId78"/>
    <p:sldId id="788" r:id="rId79"/>
    <p:sldId id="790" r:id="rId80"/>
    <p:sldId id="789" r:id="rId8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7F7F7F"/>
    <a:srgbClr val="FF9900"/>
    <a:srgbClr val="CC6600"/>
    <a:srgbClr val="800000"/>
    <a:srgbClr val="77933C"/>
    <a:srgbClr val="A6A6A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723" autoAdjust="0"/>
  </p:normalViewPr>
  <p:slideViewPr>
    <p:cSldViewPr>
      <p:cViewPr varScale="1">
        <p:scale>
          <a:sx n="82" d="100"/>
          <a:sy n="82" d="100"/>
        </p:scale>
        <p:origin x="-744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FFEEA-211A-42D4-AEDD-A17E540FF360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247A8-DCC0-44C0-87FC-8F90C97D1C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aves 4.jpg"/>
          <p:cNvPicPr>
            <a:picLocks noChangeAspect="1"/>
          </p:cNvPicPr>
          <p:nvPr/>
        </p:nvPicPr>
        <p:blipFill>
          <a:blip r:embed="rId2" cstate="print"/>
          <a:srcRect b="1000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39864"/>
            <a:ext cx="4317144" cy="707886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4000" spc="600" dirty="0" smtClean="0">
                <a:latin typeface="Franklin Gothic Heavy" pitchFamily="34" charset="0"/>
              </a:rPr>
              <a:t>BEST2SMB 24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6324600" y="3933190"/>
            <a:ext cx="2438400" cy="924560"/>
            <a:chOff x="6477000" y="3933190"/>
            <a:chExt cx="2438400" cy="924560"/>
          </a:xfrm>
        </p:grpSpPr>
        <p:sp>
          <p:nvSpPr>
            <p:cNvPr id="7" name="Rectangle 6"/>
            <p:cNvSpPr/>
            <p:nvPr/>
          </p:nvSpPr>
          <p:spPr>
            <a:xfrm>
              <a:off x="6477000" y="3943350"/>
              <a:ext cx="2438400" cy="914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b2smb-logo-dark-bg-full-colo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3200" y="3933190"/>
              <a:ext cx="2286000" cy="9245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tners 6.jpg"/>
          <p:cNvPicPr>
            <a:picLocks noChangeAspect="1"/>
          </p:cNvPicPr>
          <p:nvPr/>
        </p:nvPicPr>
        <p:blipFill>
          <a:blip r:embed="rId2" cstate="print"/>
          <a:srcRect t="9374" b="625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mpkins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mashing Pumpkins, the Halloween Rage - The New York Times"/>
          <p:cNvPicPr>
            <a:picLocks noChangeAspect="1" noChangeArrowheads="1"/>
          </p:cNvPicPr>
          <p:nvPr/>
        </p:nvPicPr>
        <p:blipFill>
          <a:blip r:embed="rId2" cstate="print"/>
          <a:srcRect l="2998"/>
          <a:stretch>
            <a:fillRect/>
          </a:stretch>
        </p:blipFill>
        <p:spPr bwMode="auto">
          <a:xfrm>
            <a:off x="0" y="0"/>
            <a:ext cx="9144000" cy="5184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page Slider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489287"/>
            <a:ext cx="2447144" cy="1015663"/>
          </a:xfrm>
          <a:prstGeom prst="rect">
            <a:avLst/>
          </a:prstGeom>
          <a:solidFill>
            <a:srgbClr val="000000">
              <a:alpha val="5098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6000" spc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2017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924" y="3638550"/>
            <a:ext cx="2495620" cy="1015663"/>
          </a:xfrm>
          <a:prstGeom prst="rect">
            <a:avLst/>
          </a:prstGeom>
          <a:solidFill>
            <a:srgbClr val="000000">
              <a:alpha val="5098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6000" spc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2024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1458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2801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SMB-1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ll Balloon Ride 1.jpg"/>
          <p:cNvPicPr>
            <a:picLocks noChangeAspect="1"/>
          </p:cNvPicPr>
          <p:nvPr/>
        </p:nvPicPr>
        <p:blipFill>
          <a:blip r:embed="rId2" cstate="print"/>
          <a:srcRect t="1573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3522" y="3765887"/>
            <a:ext cx="36215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-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Melinda Emerson</a:t>
            </a:r>
          </a:p>
          <a:p>
            <a:r>
              <a:rPr lang="en-US" sz="2400" spc="-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400" spc="-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SmallBiz</a:t>
            </a:r>
            <a:r>
              <a:rPr lang="en-US" sz="2400" spc="-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Lady</a:t>
            </a:r>
            <a:endParaRPr lang="en-US" sz="2400" spc="-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1"/>
            <a:ext cx="3941086" cy="51663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0">
            <a:off x="3983846" y="57150"/>
            <a:ext cx="5007754" cy="5029200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0520" y="3105150"/>
            <a:ext cx="3840480" cy="1828800"/>
          </a:xfrm>
          <a:prstGeom prst="rightArrow">
            <a:avLst/>
          </a:prstGeom>
          <a:solidFill>
            <a:srgbClr val="0070C0"/>
          </a:solidFill>
        </p:spPr>
        <p:txBody>
          <a:bodyPr wrap="none" rtlCol="0" anchor="ctr">
            <a:noAutofit/>
          </a:bodyPr>
          <a:lstStyle/>
          <a:p>
            <a:pPr algn="r">
              <a:lnSpc>
                <a:spcPct val="75000"/>
              </a:lnSpc>
            </a:pPr>
            <a:r>
              <a:rPr lang="en-US" sz="3200" b="1" spc="-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B2SMBI.slack.com</a:t>
            </a:r>
          </a:p>
          <a:p>
            <a:pPr algn="r">
              <a:lnSpc>
                <a:spcPct val="75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#best2smb-24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4310"/>
            <a:ext cx="7125347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029200" y="3028950"/>
            <a:ext cx="3840480" cy="1828800"/>
          </a:xfrm>
          <a:prstGeom prst="leftArrow">
            <a:avLst/>
          </a:prstGeom>
          <a:solidFill>
            <a:srgbClr val="0070C0"/>
          </a:solidFill>
        </p:spPr>
        <p:txBody>
          <a:bodyPr wrap="none" rtlCol="0" anchor="ctr">
            <a:noAutofit/>
          </a:bodyPr>
          <a:lstStyle/>
          <a:p>
            <a:pPr algn="r">
              <a:lnSpc>
                <a:spcPct val="75000"/>
              </a:lnSpc>
            </a:pPr>
            <a:r>
              <a:rPr lang="en-US" sz="3200" b="1" spc="-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@B2SMBInstitute</a:t>
            </a:r>
          </a:p>
          <a:p>
            <a:pPr algn="r">
              <a:lnSpc>
                <a:spcPct val="75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#best2smb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1014"/>
            <a:ext cx="9144000" cy="435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606284" y="133350"/>
            <a:ext cx="5931432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Franklin Gothic Heavy" pitchFamily="34" charset="0"/>
              </a:rPr>
              <a:t>succeedasyourownboss.com</a:t>
            </a:r>
            <a:endParaRPr lang="en-US" sz="3200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9150"/>
            <a:ext cx="9144000" cy="421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862765" y="133350"/>
            <a:ext cx="5418471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Franklin Gothic Heavy" pitchFamily="34" charset="0"/>
              </a:rPr>
              <a:t>smallbizladyuniversity.com</a:t>
            </a:r>
            <a:endParaRPr lang="en-US" sz="3200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rton 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2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7704" y="1786920"/>
            <a:ext cx="3988592" cy="1569660"/>
          </a:xfrm>
          <a:prstGeom prst="rect">
            <a:avLst/>
          </a:prstGeom>
          <a:solidFill>
            <a:srgbClr val="000000">
              <a:alpha val="4902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9600" spc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Q &amp;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Apples | Love Food Hate Was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pple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0645"/>
            <a:ext cx="9144000" cy="3583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5176" y="209550"/>
            <a:ext cx="67736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800" spc="600" dirty="0" smtClean="0">
                <a:latin typeface="Franklin Gothic Heavy" pitchFamily="34" charset="0"/>
              </a:rPr>
              <a:t>SHOWCASE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kedIn.jpg"/>
          <p:cNvPicPr>
            <a:picLocks noChangeAspect="1"/>
          </p:cNvPicPr>
          <p:nvPr/>
        </p:nvPicPr>
        <p:blipFill>
          <a:blip r:embed="rId2" cstate="print"/>
          <a:srcRect l="-7349"/>
          <a:stretch>
            <a:fillRect/>
          </a:stretch>
        </p:blipFill>
        <p:spPr>
          <a:xfrm>
            <a:off x="1828800" y="-590550"/>
            <a:ext cx="7315200" cy="5878286"/>
          </a:xfrm>
          <a:prstGeom prst="rect">
            <a:avLst/>
          </a:prstGeom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480000">
            <a:off x="-17131" y="172448"/>
            <a:ext cx="5274520" cy="475488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43200" y="2952750"/>
            <a:ext cx="5867400" cy="2011680"/>
          </a:xfrm>
          <a:prstGeom prst="leftArrow">
            <a:avLst/>
          </a:prstGeom>
          <a:solidFill>
            <a:srgbClr val="0070C0"/>
          </a:solidFill>
        </p:spPr>
        <p:txBody>
          <a:bodyPr wrap="none" rtlCol="0" anchor="ctr">
            <a:noAutofit/>
          </a:bodyPr>
          <a:lstStyle/>
          <a:p>
            <a:pPr algn="r">
              <a:lnSpc>
                <a:spcPct val="75000"/>
              </a:lnSpc>
            </a:pPr>
            <a:r>
              <a:rPr lang="en-US" sz="3200" b="1" spc="-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B2SMB Institute – Networking </a:t>
            </a:r>
          </a:p>
          <a:p>
            <a:pPr algn="r">
              <a:lnSpc>
                <a:spcPct val="75000"/>
              </a:lnSpc>
            </a:pPr>
            <a:r>
              <a:rPr lang="en-US" sz="3200" b="1" spc="-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&amp; Partnerships Group</a:t>
            </a:r>
            <a:endParaRPr lang="en-U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e 4.jpg"/>
          <p:cNvPicPr>
            <a:picLocks noChangeAspect="1"/>
          </p:cNvPicPr>
          <p:nvPr/>
        </p:nvPicPr>
        <p:blipFill>
          <a:blip r:embed="rId2" cstate="print"/>
          <a:srcRect b="1566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09550"/>
            <a:ext cx="3091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David Adams</a:t>
            </a:r>
          </a:p>
          <a:p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Vensure</a:t>
            </a:r>
            <a:endParaRPr lang="en-US" sz="2800" b="1" spc="-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rtners 2.jpg"/>
          <p:cNvPicPr>
            <a:picLocks noChangeAspect="1"/>
          </p:cNvPicPr>
          <p:nvPr/>
        </p:nvPicPr>
        <p:blipFill>
          <a:blip r:embed="rId2" cstate="print"/>
          <a:srcRect t="1562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7860" y="361950"/>
            <a:ext cx="5428281" cy="707886"/>
          </a:xfrm>
          <a:prstGeom prst="rect">
            <a:avLst/>
          </a:prstGeom>
          <a:solidFill>
            <a:srgbClr val="000000">
              <a:alpha val="5098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4000" spc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PARTNERSHIPS</a:t>
            </a:r>
          </a:p>
        </p:txBody>
      </p:sp>
      <p:sp>
        <p:nvSpPr>
          <p:cNvPr id="33794" name="AutoShape 2" descr="Men together farming Stock Photos, Royalty Free Men together farming Images 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6" name="AutoShape 4" descr="Men together farming Stock Photos, Royalty Free Men together farming Images 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8" name="AutoShape 6" descr="Men together farming Stock Photos, Royalty Free Men together farming Images 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rvest 2.jpg"/>
          <p:cNvPicPr>
            <a:picLocks noChangeAspect="1"/>
          </p:cNvPicPr>
          <p:nvPr/>
        </p:nvPicPr>
        <p:blipFill>
          <a:blip r:embed="rId2" cstate="print"/>
          <a:srcRect t="14979" b="1528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7704" y="1786920"/>
            <a:ext cx="3988592" cy="1569660"/>
          </a:xfrm>
          <a:prstGeom prst="rect">
            <a:avLst/>
          </a:prstGeom>
          <a:solidFill>
            <a:srgbClr val="000000">
              <a:alpha val="4902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9600" spc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Q &amp;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e 1.jpg"/>
          <p:cNvPicPr>
            <a:picLocks noChangeAspect="1"/>
          </p:cNvPicPr>
          <p:nvPr/>
        </p:nvPicPr>
        <p:blipFill>
          <a:blip r:embed="rId2" cstate="print"/>
          <a:srcRect b="1555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704332"/>
            <a:ext cx="37411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Christine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Telyan</a:t>
            </a:r>
            <a:endParaRPr lang="en-US" sz="3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UENI</a:t>
            </a:r>
            <a:endParaRPr lang="en-US" sz="2800" b="1" spc="-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2225" r="990" b="11951"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linging pumpkins"/>
          <p:cNvPicPr>
            <a:picLocks noChangeAspect="1" noChangeArrowheads="1"/>
          </p:cNvPicPr>
          <p:nvPr/>
        </p:nvPicPr>
        <p:blipFill>
          <a:blip r:embed="rId2" cstate="print"/>
          <a:srcRect t="5227"/>
          <a:stretch>
            <a:fillRect/>
          </a:stretch>
        </p:blipFill>
        <p:spPr bwMode="auto">
          <a:xfrm>
            <a:off x="1588030" y="-20574"/>
            <a:ext cx="5967940" cy="5184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ll Harvest 7.jpg"/>
          <p:cNvPicPr>
            <a:picLocks noChangeAspect="1"/>
          </p:cNvPicPr>
          <p:nvPr/>
        </p:nvPicPr>
        <p:blipFill>
          <a:blip r:embed="rId2" cstate="print"/>
          <a:srcRect t="9687" b="593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7704" y="1786920"/>
            <a:ext cx="3988592" cy="1569660"/>
          </a:xfrm>
          <a:prstGeom prst="rect">
            <a:avLst/>
          </a:prstGeom>
          <a:solidFill>
            <a:srgbClr val="000000">
              <a:alpha val="4902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9600" spc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Q &amp;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438150"/>
            <a:ext cx="6629400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38150"/>
            <a:ext cx="27238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Kevin Clark</a:t>
            </a:r>
          </a:p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Synup</a:t>
            </a:r>
            <a:endParaRPr lang="en-US" sz="2800" b="1" spc="-5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ll Harvest 8.jpg"/>
          <p:cNvPicPr>
            <a:picLocks noChangeAspect="1"/>
          </p:cNvPicPr>
          <p:nvPr/>
        </p:nvPicPr>
        <p:blipFill>
          <a:blip r:embed="rId2" cstate="print"/>
          <a:srcRect t="1964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7704" y="1786920"/>
            <a:ext cx="3988592" cy="1569660"/>
          </a:xfrm>
          <a:prstGeom prst="rect">
            <a:avLst/>
          </a:prstGeom>
          <a:solidFill>
            <a:srgbClr val="000000">
              <a:alpha val="4902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9600" spc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Q &amp;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e 6.jpg"/>
          <p:cNvPicPr>
            <a:picLocks noChangeAspect="1"/>
          </p:cNvPicPr>
          <p:nvPr/>
        </p:nvPicPr>
        <p:blipFill>
          <a:blip r:embed="rId2" cstate="print"/>
          <a:srcRect b="1562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438150"/>
            <a:ext cx="3801041" cy="1077218"/>
          </a:xfrm>
          <a:prstGeom prst="rect">
            <a:avLst/>
          </a:prstGeom>
          <a:solidFill>
            <a:schemeClr val="tx1">
              <a:lumMod val="75000"/>
              <a:lumOff val="25000"/>
              <a:alpha val="4902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Brinda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Swanson</a:t>
            </a:r>
          </a:p>
          <a:p>
            <a:pPr algn="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H&amp;R Block</a:t>
            </a:r>
            <a:endParaRPr lang="en-US" sz="2800" b="1" spc="-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mpkins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7704" y="1786920"/>
            <a:ext cx="3988592" cy="1569660"/>
          </a:xfrm>
          <a:prstGeom prst="rect">
            <a:avLst/>
          </a:prstGeom>
          <a:solidFill>
            <a:srgbClr val="000000">
              <a:alpha val="4902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9600" spc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Q &amp;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e 7.jpg"/>
          <p:cNvPicPr>
            <a:picLocks noChangeAspect="1"/>
          </p:cNvPicPr>
          <p:nvPr/>
        </p:nvPicPr>
        <p:blipFill>
          <a:blip r:embed="rId2" cstate="print"/>
          <a:srcRect b="7744"/>
          <a:stretch>
            <a:fillRect/>
          </a:stretch>
        </p:blipFill>
        <p:spPr>
          <a:xfrm>
            <a:off x="0" y="-471302"/>
            <a:ext cx="9144000" cy="5614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642" y="1098887"/>
            <a:ext cx="81887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spc="600" dirty="0" smtClean="0">
                <a:solidFill>
                  <a:schemeClr val="bg1"/>
                </a:solidFill>
                <a:latin typeface="Franklin Gothic Heavy" pitchFamily="34" charset="0"/>
              </a:rPr>
              <a:t>PITCH 4 PARTNERS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ners 8.jpg"/>
          <p:cNvPicPr>
            <a:picLocks noChangeAspect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1123950"/>
            <a:ext cx="3231779" cy="221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  3 Minutes</a:t>
            </a:r>
          </a:p>
          <a:p>
            <a:pPr algn="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  Looking for?</a:t>
            </a:r>
          </a:p>
          <a:p>
            <a:pPr algn="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  Offering Back?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0"/>
            <a:ext cx="91440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73995" y="870287"/>
            <a:ext cx="5796009" cy="1015663"/>
          </a:xfrm>
          <a:prstGeom prst="rect">
            <a:avLst/>
          </a:prstGeom>
          <a:solidFill>
            <a:srgbClr val="000000">
              <a:alpha val="4902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spc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WALKABOUT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369" y="2983290"/>
            <a:ext cx="8783303" cy="1569660"/>
          </a:xfrm>
          <a:prstGeom prst="rect">
            <a:avLst/>
          </a:prstGeom>
          <a:solidFill>
            <a:srgbClr val="000000">
              <a:alpha val="4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Objective: to meet &amp; make plans to follow-up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with as many of your fellow Partnership Leaders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</a:rPr>
              <a:t>as remaining time allows.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Order Halsted Street Deli (1100 Warrenville) Delivery in Naperville | Menu  &amp; Prices | Uber Eats"/>
          <p:cNvPicPr>
            <a:picLocks noChangeAspect="1" noChangeArrowheads="1"/>
          </p:cNvPicPr>
          <p:nvPr/>
        </p:nvPicPr>
        <p:blipFill>
          <a:blip r:embed="rId2" cstate="print"/>
          <a:srcRect t="14844" b="1484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65538" name="Picture 2" descr="Halsted Street Deli - Loca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885949"/>
            <a:ext cx="4572000" cy="2159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sunrise balloons napa"/>
          <p:cNvPicPr>
            <a:picLocks noChangeAspect="1" noChangeArrowheads="1"/>
          </p:cNvPicPr>
          <p:nvPr/>
        </p:nvPicPr>
        <p:blipFill>
          <a:blip r:embed="rId2" cstate="print"/>
          <a:srcRect t="36290" b="1346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58978" y="3333750"/>
            <a:ext cx="6626045" cy="1323439"/>
          </a:xfrm>
          <a:prstGeom prst="rect">
            <a:avLst/>
          </a:prstGeom>
          <a:solidFill>
            <a:srgbClr val="A6A6A6">
              <a:alpha val="5098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spc="600" dirty="0" smtClean="0">
                <a:solidFill>
                  <a:schemeClr val="bg1"/>
                </a:solidFill>
                <a:latin typeface="Franklin Gothic Heavy" pitchFamily="34" charset="0"/>
              </a:rPr>
              <a:t>LEADERS’ FORUM</a:t>
            </a:r>
          </a:p>
          <a:p>
            <a:pPr algn="ctr"/>
            <a:r>
              <a:rPr lang="en-US" sz="4000" spc="600" dirty="0" smtClean="0">
                <a:solidFill>
                  <a:schemeClr val="bg1"/>
                </a:solidFill>
                <a:latin typeface="Franklin Gothic Heavy" pitchFamily="34" charset="0"/>
              </a:rPr>
              <a:t> SONOMA, MAY 14-15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umpkins 10.jpg"/>
          <p:cNvPicPr>
            <a:picLocks noChangeAspect="1"/>
          </p:cNvPicPr>
          <p:nvPr/>
        </p:nvPicPr>
        <p:blipFill>
          <a:blip r:embed="rId2" cstate="print"/>
          <a:srcRect l="17187" t="1667" r="5938" b="2500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rton 20.jpg"/>
          <p:cNvPicPr>
            <a:picLocks noChangeAspect="1"/>
          </p:cNvPicPr>
          <p:nvPr/>
        </p:nvPicPr>
        <p:blipFill>
          <a:blip r:embed="rId2" cstate="print"/>
          <a:srcRect t="7833" b="6271"/>
          <a:stretch>
            <a:fillRect/>
          </a:stretch>
        </p:blipFill>
        <p:spPr>
          <a:xfrm>
            <a:off x="0" y="0"/>
            <a:ext cx="9144000" cy="5238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39864"/>
            <a:ext cx="4317144" cy="707886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4000" spc="600" dirty="0" smtClean="0">
                <a:latin typeface="Franklin Gothic Heavy" pitchFamily="34" charset="0"/>
              </a:rPr>
              <a:t>BEST2SMB 24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6324600" y="3933190"/>
            <a:ext cx="2438400" cy="924560"/>
            <a:chOff x="6477000" y="3933190"/>
            <a:chExt cx="2438400" cy="924560"/>
          </a:xfrm>
        </p:grpSpPr>
        <p:sp>
          <p:nvSpPr>
            <p:cNvPr id="7" name="Rectangle 6"/>
            <p:cNvSpPr/>
            <p:nvPr/>
          </p:nvSpPr>
          <p:spPr>
            <a:xfrm>
              <a:off x="6477000" y="3943350"/>
              <a:ext cx="2438400" cy="914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b2smb-logo-dark-bg-full-colo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3200" y="3933190"/>
              <a:ext cx="2286000" cy="9245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umpkins 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22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49813</TotalTime>
  <Words>102</Words>
  <Application>Microsoft Office PowerPoint</Application>
  <PresentationFormat>On-screen Show (16:9)</PresentationFormat>
  <Paragraphs>39</Paragraphs>
  <Slides>80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</dc:creator>
  <cp:lastModifiedBy>Dave</cp:lastModifiedBy>
  <cp:revision>112</cp:revision>
  <dcterms:created xsi:type="dcterms:W3CDTF">2018-09-14T13:16:29Z</dcterms:created>
  <dcterms:modified xsi:type="dcterms:W3CDTF">2024-10-10T14:40:09Z</dcterms:modified>
</cp:coreProperties>
</file>