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0"/>
  </p:notesMasterIdLst>
  <p:handoutMasterIdLst>
    <p:handoutMasterId r:id="rId151"/>
  </p:handoutMasterIdLst>
  <p:sldIdLst>
    <p:sldId id="897" r:id="rId2"/>
    <p:sldId id="1205" r:id="rId3"/>
    <p:sldId id="1206" r:id="rId4"/>
    <p:sldId id="1207" r:id="rId5"/>
    <p:sldId id="1208" r:id="rId6"/>
    <p:sldId id="814" r:id="rId7"/>
    <p:sldId id="1209" r:id="rId8"/>
    <p:sldId id="1210" r:id="rId9"/>
    <p:sldId id="1211" r:id="rId10"/>
    <p:sldId id="1212" r:id="rId11"/>
    <p:sldId id="1214" r:id="rId12"/>
    <p:sldId id="1215" r:id="rId13"/>
    <p:sldId id="1216" r:id="rId14"/>
    <p:sldId id="1217" r:id="rId15"/>
    <p:sldId id="1218" r:id="rId16"/>
    <p:sldId id="1219" r:id="rId17"/>
    <p:sldId id="1220" r:id="rId18"/>
    <p:sldId id="1222" r:id="rId19"/>
    <p:sldId id="1223" r:id="rId20"/>
    <p:sldId id="1224" r:id="rId21"/>
    <p:sldId id="1225" r:id="rId22"/>
    <p:sldId id="1170" r:id="rId23"/>
    <p:sldId id="1172" r:id="rId24"/>
    <p:sldId id="1173" r:id="rId25"/>
    <p:sldId id="1174" r:id="rId26"/>
    <p:sldId id="1175" r:id="rId27"/>
    <p:sldId id="1176" r:id="rId28"/>
    <p:sldId id="1177" r:id="rId29"/>
    <p:sldId id="1178" r:id="rId30"/>
    <p:sldId id="1179" r:id="rId31"/>
    <p:sldId id="1180" r:id="rId32"/>
    <p:sldId id="1181" r:id="rId33"/>
    <p:sldId id="1182" r:id="rId34"/>
    <p:sldId id="1183" r:id="rId35"/>
    <p:sldId id="1184" r:id="rId36"/>
    <p:sldId id="1185" r:id="rId37"/>
    <p:sldId id="1186" r:id="rId38"/>
    <p:sldId id="1188" r:id="rId39"/>
    <p:sldId id="1189" r:id="rId40"/>
    <p:sldId id="1190" r:id="rId41"/>
    <p:sldId id="1192" r:id="rId42"/>
    <p:sldId id="1226" r:id="rId43"/>
    <p:sldId id="1227" r:id="rId44"/>
    <p:sldId id="1228" r:id="rId45"/>
    <p:sldId id="1229" r:id="rId46"/>
    <p:sldId id="1230" r:id="rId47"/>
    <p:sldId id="1231" r:id="rId48"/>
    <p:sldId id="1232" r:id="rId49"/>
    <p:sldId id="1233" r:id="rId50"/>
    <p:sldId id="1234" r:id="rId51"/>
    <p:sldId id="1235" r:id="rId52"/>
    <p:sldId id="1163" r:id="rId53"/>
    <p:sldId id="1237" r:id="rId54"/>
    <p:sldId id="1238" r:id="rId55"/>
    <p:sldId id="1239" r:id="rId56"/>
    <p:sldId id="1240" r:id="rId57"/>
    <p:sldId id="1241" r:id="rId58"/>
    <p:sldId id="1139" r:id="rId59"/>
    <p:sldId id="1140" r:id="rId60"/>
    <p:sldId id="1141" r:id="rId61"/>
    <p:sldId id="1142" r:id="rId62"/>
    <p:sldId id="1143" r:id="rId63"/>
    <p:sldId id="1144" r:id="rId64"/>
    <p:sldId id="982" r:id="rId65"/>
    <p:sldId id="1242" r:id="rId66"/>
    <p:sldId id="1243" r:id="rId67"/>
    <p:sldId id="1137" r:id="rId68"/>
    <p:sldId id="1260" r:id="rId69"/>
    <p:sldId id="1261" r:id="rId70"/>
    <p:sldId id="1262" r:id="rId71"/>
    <p:sldId id="1263" r:id="rId72"/>
    <p:sldId id="1264" r:id="rId73"/>
    <p:sldId id="1265" r:id="rId74"/>
    <p:sldId id="1266" r:id="rId75"/>
    <p:sldId id="1267" r:id="rId76"/>
    <p:sldId id="1268" r:id="rId77"/>
    <p:sldId id="1269" r:id="rId78"/>
    <p:sldId id="1270" r:id="rId79"/>
    <p:sldId id="1271" r:id="rId80"/>
    <p:sldId id="1272" r:id="rId81"/>
    <p:sldId id="1273" r:id="rId82"/>
    <p:sldId id="1274" r:id="rId83"/>
    <p:sldId id="1275" r:id="rId84"/>
    <p:sldId id="1276" r:id="rId85"/>
    <p:sldId id="1244" r:id="rId86"/>
    <p:sldId id="1245" r:id="rId87"/>
    <p:sldId id="1279" r:id="rId88"/>
    <p:sldId id="1282" r:id="rId89"/>
    <p:sldId id="1283" r:id="rId90"/>
    <p:sldId id="1284" r:id="rId91"/>
    <p:sldId id="1285" r:id="rId92"/>
    <p:sldId id="1286" r:id="rId93"/>
    <p:sldId id="1287" r:id="rId94"/>
    <p:sldId id="1288" r:id="rId95"/>
    <p:sldId id="1289" r:id="rId96"/>
    <p:sldId id="1290" r:id="rId97"/>
    <p:sldId id="1291" r:id="rId98"/>
    <p:sldId id="1292" r:id="rId99"/>
    <p:sldId id="1293" r:id="rId100"/>
    <p:sldId id="1294" r:id="rId101"/>
    <p:sldId id="1280" r:id="rId102"/>
    <p:sldId id="1281" r:id="rId103"/>
    <p:sldId id="1246" r:id="rId104"/>
    <p:sldId id="1247" r:id="rId105"/>
    <p:sldId id="996" r:id="rId106"/>
    <p:sldId id="1072" r:id="rId107"/>
    <p:sldId id="1073" r:id="rId108"/>
    <p:sldId id="1074" r:id="rId109"/>
    <p:sldId id="1075" r:id="rId110"/>
    <p:sldId id="1076" r:id="rId111"/>
    <p:sldId id="1077" r:id="rId112"/>
    <p:sldId id="1078" r:id="rId113"/>
    <p:sldId id="1079" r:id="rId114"/>
    <p:sldId id="1080" r:id="rId115"/>
    <p:sldId id="1081" r:id="rId116"/>
    <p:sldId id="1082" r:id="rId117"/>
    <p:sldId id="1083" r:id="rId118"/>
    <p:sldId id="1084" r:id="rId119"/>
    <p:sldId id="1085" r:id="rId120"/>
    <p:sldId id="1086" r:id="rId121"/>
    <p:sldId id="1087" r:id="rId122"/>
    <p:sldId id="1088" r:id="rId123"/>
    <p:sldId id="1089" r:id="rId124"/>
    <p:sldId id="1090" r:id="rId125"/>
    <p:sldId id="1091" r:id="rId126"/>
    <p:sldId id="1092" r:id="rId127"/>
    <p:sldId id="1093" r:id="rId128"/>
    <p:sldId id="1248" r:id="rId129"/>
    <p:sldId id="1249" r:id="rId130"/>
    <p:sldId id="1250" r:id="rId131"/>
    <p:sldId id="1251" r:id="rId132"/>
    <p:sldId id="1252" r:id="rId133"/>
    <p:sldId id="1009" r:id="rId134"/>
    <p:sldId id="1055" r:id="rId135"/>
    <p:sldId id="1046" r:id="rId136"/>
    <p:sldId id="1047" r:id="rId137"/>
    <p:sldId id="1048" r:id="rId138"/>
    <p:sldId id="1049" r:id="rId139"/>
    <p:sldId id="1056" r:id="rId140"/>
    <p:sldId id="1050" r:id="rId141"/>
    <p:sldId id="1253" r:id="rId142"/>
    <p:sldId id="1254" r:id="rId143"/>
    <p:sldId id="1255" r:id="rId144"/>
    <p:sldId id="1256" r:id="rId145"/>
    <p:sldId id="1257" r:id="rId146"/>
    <p:sldId id="1022" r:id="rId147"/>
    <p:sldId id="1258" r:id="rId148"/>
    <p:sldId id="1259" r:id="rId149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6600FF"/>
    <a:srgbClr val="800000"/>
    <a:srgbClr val="CC6600"/>
    <a:srgbClr val="F18700"/>
    <a:srgbClr val="595959"/>
    <a:srgbClr val="FFFFFF"/>
    <a:srgbClr val="000000"/>
    <a:srgbClr val="808080"/>
    <a:srgbClr val="4040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28" autoAdjust="0"/>
  </p:normalViewPr>
  <p:slideViewPr>
    <p:cSldViewPr>
      <p:cViewPr varScale="1">
        <p:scale>
          <a:sx n="73" d="100"/>
          <a:sy n="73" d="100"/>
        </p:scale>
        <p:origin x="-100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27C73-FD3D-4920-83F5-79B0B6BD382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B1845-7907-446A-BB6A-9B9E07D17A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18FFEEA-211A-42D4-AEDD-A17E540FF360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5247A8-DCC0-44C0-87FC-8F90C97D1C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247A8-DCC0-44C0-87FC-8F90C97D1C8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17112F3-0712-48B7-9786-D2EFB5C377A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E1067AC-EA1E-4051-92E5-24907DF6E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aves 4.jpg"/>
          <p:cNvPicPr>
            <a:picLocks noChangeAspect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339864"/>
            <a:ext cx="4317144" cy="707886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000" spc="600" dirty="0" smtClean="0">
                <a:latin typeface="Franklin Gothic Heavy" pitchFamily="34" charset="0"/>
              </a:rPr>
              <a:t>BEST2SMB 24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6324600" y="3933190"/>
            <a:ext cx="2438400" cy="924560"/>
            <a:chOff x="6477000" y="3933190"/>
            <a:chExt cx="2438400" cy="924560"/>
          </a:xfrm>
        </p:grpSpPr>
        <p:sp>
          <p:nvSpPr>
            <p:cNvPr id="7" name="Rectangle 6"/>
            <p:cNvSpPr/>
            <p:nvPr/>
          </p:nvSpPr>
          <p:spPr>
            <a:xfrm>
              <a:off x="6477000" y="3943350"/>
              <a:ext cx="2438400" cy="9144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b2smb-logo-dark-bg-full-colo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200" y="3933190"/>
              <a:ext cx="2286000" cy="92456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 Montage 2024 v2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pic>
        <p:nvPicPr>
          <p:cNvPr id="180226" name="Picture 2" descr="File:Square, Inc. logo.svg - Wikimedia Comm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047750"/>
            <a:ext cx="27432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0230" name="Picture 6" descr="NetSuite Announces New Enhancements to Help Businesses with Efficiency and  Growth - CPA Practice Advis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044878"/>
            <a:ext cx="36576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0236" name="AutoShape 12" descr="PayPal New 2024 Logo PNG vector in SVG, PDF, AI, CDR for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238" name="AutoShape 14" descr="PayPal New 2024 Logo PNG vector in SVG, PDF, AI, CDR form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0242" name="Picture 18" descr="Apple Fans Should Circle June 10 on Their Calendar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" y="1799153"/>
            <a:ext cx="3383280" cy="169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90717" y="3616464"/>
            <a:ext cx="5162567" cy="707886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4000" spc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itchFamily="34" charset="0"/>
              </a:rPr>
              <a:t>HALL OF FAME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64080" y="361950"/>
            <a:ext cx="4815840" cy="719792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sz="4000" spc="600" dirty="0" smtClean="0">
                <a:latin typeface="Franklin Gothic Heavy" pitchFamily="34" charset="0"/>
              </a:rPr>
              <a:t>USAGE</a:t>
            </a:r>
          </a:p>
        </p:txBody>
      </p:sp>
      <p:grpSp>
        <p:nvGrpSpPr>
          <p:cNvPr id="10" name="Group 3"/>
          <p:cNvGrpSpPr/>
          <p:nvPr/>
        </p:nvGrpSpPr>
        <p:grpSpPr>
          <a:xfrm>
            <a:off x="2354021" y="1314450"/>
            <a:ext cx="4586827" cy="731520"/>
            <a:chOff x="762000" y="1529819"/>
            <a:chExt cx="4586827" cy="731520"/>
          </a:xfrm>
        </p:grpSpPr>
        <p:sp>
          <p:nvSpPr>
            <p:cNvPr id="5" name="TextBox 4"/>
            <p:cNvSpPr txBox="1"/>
            <p:nvPr/>
          </p:nvSpPr>
          <p:spPr>
            <a:xfrm>
              <a:off x="1612098" y="1572414"/>
              <a:ext cx="3736729" cy="646331"/>
            </a:xfrm>
            <a:prstGeom prst="rect">
              <a:avLst/>
            </a:prstGeom>
            <a:solidFill>
              <a:srgbClr val="6600FF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39%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actively using AI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2" descr="Align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1529819"/>
              <a:ext cx="731520" cy="731520"/>
            </a:xfrm>
            <a:prstGeom prst="rect">
              <a:avLst/>
            </a:prstGeom>
            <a:noFill/>
          </p:spPr>
        </p:pic>
      </p:grpSp>
      <p:grpSp>
        <p:nvGrpSpPr>
          <p:cNvPr id="13" name="Group 6"/>
          <p:cNvGrpSpPr/>
          <p:nvPr/>
        </p:nvGrpSpPr>
        <p:grpSpPr>
          <a:xfrm>
            <a:off x="2866982" y="2228850"/>
            <a:ext cx="3560905" cy="731520"/>
            <a:chOff x="762000" y="1529819"/>
            <a:chExt cx="3560905" cy="731520"/>
          </a:xfrm>
        </p:grpSpPr>
        <p:sp>
          <p:nvSpPr>
            <p:cNvPr id="8" name="TextBox 7"/>
            <p:cNvSpPr txBox="1"/>
            <p:nvPr/>
          </p:nvSpPr>
          <p:spPr>
            <a:xfrm>
              <a:off x="1612098" y="1572414"/>
              <a:ext cx="2710807" cy="646331"/>
            </a:xfrm>
            <a:prstGeom prst="rect">
              <a:avLst/>
            </a:prstGeom>
            <a:solidFill>
              <a:srgbClr val="6600FF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15%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testing AI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2" descr="Align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1529819"/>
              <a:ext cx="731520" cy="731520"/>
            </a:xfrm>
            <a:prstGeom prst="rect">
              <a:avLst/>
            </a:prstGeom>
            <a:noFill/>
          </p:spPr>
        </p:pic>
      </p:grpSp>
      <p:grpSp>
        <p:nvGrpSpPr>
          <p:cNvPr id="16" name="Group 12"/>
          <p:cNvGrpSpPr/>
          <p:nvPr/>
        </p:nvGrpSpPr>
        <p:grpSpPr>
          <a:xfrm>
            <a:off x="2309842" y="3143250"/>
            <a:ext cx="4675184" cy="731520"/>
            <a:chOff x="762000" y="1529819"/>
            <a:chExt cx="4675184" cy="731520"/>
          </a:xfrm>
        </p:grpSpPr>
        <p:sp>
          <p:nvSpPr>
            <p:cNvPr id="14" name="TextBox 13"/>
            <p:cNvSpPr txBox="1"/>
            <p:nvPr/>
          </p:nvSpPr>
          <p:spPr>
            <a:xfrm>
              <a:off x="1612098" y="1572414"/>
              <a:ext cx="3825086" cy="646331"/>
            </a:xfrm>
            <a:prstGeom prst="rect">
              <a:avLst/>
            </a:prstGeom>
            <a:solidFill>
              <a:srgbClr val="6600FF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5%</a:t>
              </a:r>
              <a:r>
                <a:rPr lang="en-US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plan to start in 2025</a:t>
              </a:r>
              <a:endPara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2" descr="Align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1529819"/>
              <a:ext cx="731520" cy="731520"/>
            </a:xfrm>
            <a:prstGeom prst="rect">
              <a:avLst/>
            </a:prstGeom>
            <a:noFill/>
          </p:spPr>
        </p:pic>
      </p:grpSp>
      <p:grpSp>
        <p:nvGrpSpPr>
          <p:cNvPr id="23" name="Group 22"/>
          <p:cNvGrpSpPr/>
          <p:nvPr/>
        </p:nvGrpSpPr>
        <p:grpSpPr>
          <a:xfrm>
            <a:off x="855754" y="4065270"/>
            <a:ext cx="7432492" cy="640080"/>
            <a:chOff x="1143000" y="4065270"/>
            <a:chExt cx="7432492" cy="640080"/>
          </a:xfrm>
        </p:grpSpPr>
        <p:sp>
          <p:nvSpPr>
            <p:cNvPr id="11" name="TextBox 10"/>
            <p:cNvSpPr txBox="1"/>
            <p:nvPr/>
          </p:nvSpPr>
          <p:spPr>
            <a:xfrm>
              <a:off x="1879881" y="4123700"/>
              <a:ext cx="3038011" cy="523220"/>
            </a:xfrm>
            <a:prstGeom prst="rect">
              <a:avLst/>
            </a:prstGeom>
            <a:solidFill>
              <a:srgbClr val="6600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20% </a:t>
              </a:r>
              <a:r>
                <a:rPr lang="en-US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still researching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2" descr="Align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3000" y="4065270"/>
              <a:ext cx="640080" cy="64008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6191506" y="4123700"/>
              <a:ext cx="2383986" cy="523220"/>
            </a:xfrm>
            <a:prstGeom prst="rect">
              <a:avLst/>
            </a:prstGeom>
            <a:solidFill>
              <a:srgbClr val="6600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21% </a:t>
              </a:r>
              <a:r>
                <a:rPr lang="en-US" sz="20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 interest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2" descr="Align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54625" y="4065270"/>
              <a:ext cx="640080" cy="64008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4310"/>
            <a:ext cx="7125347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29200" y="3028950"/>
            <a:ext cx="3840480" cy="1828800"/>
          </a:xfrm>
          <a:prstGeom prst="leftArrow">
            <a:avLst/>
          </a:prstGeom>
          <a:solidFill>
            <a:srgbClr val="0070C0"/>
          </a:solidFill>
        </p:spPr>
        <p:txBody>
          <a:bodyPr wrap="none" rtlCol="0" anchor="ctr">
            <a:noAutofit/>
          </a:bodyPr>
          <a:lstStyle/>
          <a:p>
            <a:pPr algn="r">
              <a:lnSpc>
                <a:spcPct val="75000"/>
              </a:lnSpc>
            </a:pPr>
            <a:r>
              <a:rPr lang="en-US" sz="3200" b="1" spc="-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@B2SMBInstitute</a:t>
            </a:r>
          </a:p>
          <a:p>
            <a:pPr algn="r">
              <a:lnSpc>
                <a:spcPct val="75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#best2smb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63708</TotalTime>
  <Words>39</Words>
  <Application>Microsoft Office PowerPoint</Application>
  <PresentationFormat>On-screen Show (16:9)</PresentationFormat>
  <Paragraphs>11</Paragraphs>
  <Slides>148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</dc:creator>
  <cp:lastModifiedBy>Dave</cp:lastModifiedBy>
  <cp:revision>175</cp:revision>
  <dcterms:created xsi:type="dcterms:W3CDTF">2018-09-14T13:16:29Z</dcterms:created>
  <dcterms:modified xsi:type="dcterms:W3CDTF">2024-10-09T11:03:23Z</dcterms:modified>
</cp:coreProperties>
</file>